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58" r:id="rId6"/>
    <p:sldId id="259" r:id="rId7"/>
    <p:sldId id="282" r:id="rId8"/>
    <p:sldId id="283" r:id="rId9"/>
    <p:sldId id="284" r:id="rId10"/>
    <p:sldId id="285" r:id="rId11"/>
    <p:sldId id="286" r:id="rId12"/>
    <p:sldId id="289" r:id="rId13"/>
    <p:sldId id="287" r:id="rId14"/>
    <p:sldId id="288" r:id="rId15"/>
    <p:sldId id="29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48" autoAdjust="0"/>
  </p:normalViewPr>
  <p:slideViewPr>
    <p:cSldViewPr snapToGrid="0">
      <p:cViewPr varScale="1">
        <p:scale>
          <a:sx n="117" d="100"/>
          <a:sy n="117" d="100"/>
        </p:scale>
        <p:origin x="619" y="96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B5B61-1540-F9A7-2E39-441C49D96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847BDC-D6D5-0248-2510-ACBE67818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D863D0-9489-324E-66AD-C7F524439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0E0C4-6032-5C8C-C65B-245AAC6F9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71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BB85A-9754-BF88-C775-E5627EA4E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FF7380-0C43-E4FE-D84F-FBD0AA961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968BA-235F-8C9E-2309-40D48B955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DE63B-EF27-4E72-6997-33A00A213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79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9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1AB6-D692-BF72-C5ED-73C7916A6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5C51A-AEB8-63C3-FD34-73CEE1A1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FA3228-D486-9891-5E0E-A9856D0E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26E16-28B5-49C8-5623-D688D79F2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4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E4489-355E-CCB4-1482-2EB9543CD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DA0B1-CC83-E9F6-4B2B-1194DA56A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C1E23-F5CE-39E6-FA74-3BED7A665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15314-AD20-511F-C94A-CD4102FBC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5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5B95-DFE7-6B3A-AA2A-182343838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BFB97-9F3F-2DB0-ACE4-5481EAF02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118BC-CC56-5F29-FEC1-2D6ADAE01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992F9-D105-0F0E-7142-9CB4AD0EF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0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C1DD6-AA84-B5BA-8451-5422439FB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E5AA4-1B96-FA5D-5122-904A2E3C7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F512B-AE4C-5C82-A3A2-AF98626BC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E2505-B4C6-2422-2044-1BF692401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6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D596D-71F4-05BE-D7E8-18A24B602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D1593-8D53-8C33-08F7-195B5A5F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F58AA-1994-6890-A960-D4959143E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D7445-F24E-88E5-DD4C-0135013EE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94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85E98-7DF3-CFB5-143B-E5BB073AE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1DA83-13B4-5487-1DA9-79FCE6F13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6CDF9-3EEC-C062-797E-49F8A31EB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903F8-DD0B-A33D-3C02-E985F905A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27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7C257-7A7B-7246-D925-F644A0DFD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1203B-F2F5-EF85-37EE-BB7F5A7C7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819E9-8F16-A708-8AF5-AE6B475D4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96B93-562F-ADC8-1CF7-E8B775C9D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4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3/23/2025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3/23/2025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3/23/2025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3/23/2025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3/23/2025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3/23/2025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3/23/2025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3/23/2025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3/23/2025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3/23/2025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3/23/2025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3/23/2025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Propensity Modeling Assignment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30786-C934-A023-195E-5C46000C5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843D-3E10-03AB-8C3E-5323B1BE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0"/>
            <a:ext cx="10238392" cy="1243648"/>
          </a:xfrm>
        </p:spPr>
        <p:txBody>
          <a:bodyPr/>
          <a:lstStyle/>
          <a:p>
            <a:r>
              <a:rPr lang="en-US" dirty="0"/>
              <a:t>Some Numbers</a:t>
            </a:r>
          </a:p>
        </p:txBody>
      </p:sp>
      <p:graphicFrame>
        <p:nvGraphicFramePr>
          <p:cNvPr id="18" name="Table Placeholder 6">
            <a:extLst>
              <a:ext uri="{FF2B5EF4-FFF2-40B4-BE49-F238E27FC236}">
                <a16:creationId xmlns:a16="http://schemas.microsoft.com/office/drawing/2014/main" id="{40EDCF78-5B41-6EFA-3382-6D98DF337AD3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857861396"/>
              </p:ext>
            </p:extLst>
          </p:nvPr>
        </p:nvGraphicFramePr>
        <p:xfrm>
          <a:off x="6096000" y="2877820"/>
          <a:ext cx="4549933" cy="347281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20946">
                  <a:extLst>
                    <a:ext uri="{9D8B030D-6E8A-4147-A177-3AD203B41FA5}">
                      <a16:colId xmlns:a16="http://schemas.microsoft.com/office/drawing/2014/main" val="3502646984"/>
                    </a:ext>
                  </a:extLst>
                </a:gridCol>
                <a:gridCol w="1721358">
                  <a:extLst>
                    <a:ext uri="{9D8B030D-6E8A-4147-A177-3AD203B41FA5}">
                      <a16:colId xmlns:a16="http://schemas.microsoft.com/office/drawing/2014/main" val="3642359028"/>
                    </a:ext>
                  </a:extLst>
                </a:gridCol>
                <a:gridCol w="1707629">
                  <a:extLst>
                    <a:ext uri="{9D8B030D-6E8A-4147-A177-3AD203B41FA5}">
                      <a16:colId xmlns:a16="http://schemas.microsoft.com/office/drawing/2014/main" val="2380085624"/>
                    </a:ext>
                  </a:extLst>
                </a:gridCol>
              </a:tblGrid>
              <a:tr h="84264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Product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Customer Count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(Predicted)</a:t>
                      </a:r>
                      <a:endParaRPr lang="en-US" sz="1400" b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Predicted Revenue (From Regression model)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1173264321"/>
                  </a:ext>
                </a:extLst>
              </a:tr>
              <a:tr h="8426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CC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113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502.62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1798331795"/>
                  </a:ext>
                </a:extLst>
              </a:tr>
              <a:tr h="8426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MF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113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325.92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4115418096"/>
                  </a:ext>
                </a:extLst>
              </a:tr>
              <a:tr h="8426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CL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133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830.28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22778528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9A316-877B-C8A2-9EA2-D949FFADE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3B08F-975B-E700-AC51-DA6BF4733B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71252" y="2231549"/>
            <a:ext cx="3887788" cy="72326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Total Customers Targeted - 359</a:t>
            </a:r>
            <a:endParaRPr lang="en-SG" b="1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94C3CCC7-3FEA-7EFB-8272-DFE34105F1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4642192"/>
              </p:ext>
            </p:extLst>
          </p:nvPr>
        </p:nvGraphicFramePr>
        <p:xfrm>
          <a:off x="524986" y="2877820"/>
          <a:ext cx="4549933" cy="347281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20946">
                  <a:extLst>
                    <a:ext uri="{9D8B030D-6E8A-4147-A177-3AD203B41FA5}">
                      <a16:colId xmlns:a16="http://schemas.microsoft.com/office/drawing/2014/main" val="3502646984"/>
                    </a:ext>
                  </a:extLst>
                </a:gridCol>
                <a:gridCol w="1721358">
                  <a:extLst>
                    <a:ext uri="{9D8B030D-6E8A-4147-A177-3AD203B41FA5}">
                      <a16:colId xmlns:a16="http://schemas.microsoft.com/office/drawing/2014/main" val="3642359028"/>
                    </a:ext>
                  </a:extLst>
                </a:gridCol>
                <a:gridCol w="1707629">
                  <a:extLst>
                    <a:ext uri="{9D8B030D-6E8A-4147-A177-3AD203B41FA5}">
                      <a16:colId xmlns:a16="http://schemas.microsoft.com/office/drawing/2014/main" val="2380085624"/>
                    </a:ext>
                  </a:extLst>
                </a:gridCol>
              </a:tblGrid>
              <a:tr h="84264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Product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Customer Count (Predicted)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Actual Revenue (From </a:t>
                      </a:r>
                      <a:r>
                        <a:rPr lang="en-US" sz="1400" b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Revenue_CC</a:t>
                      </a:r>
                      <a:r>
                        <a:rPr lang="en-US" sz="1400" b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/MF/CL)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1173264321"/>
                  </a:ext>
                </a:extLst>
              </a:tr>
              <a:tr h="8426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CC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113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1741.71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1798331795"/>
                  </a:ext>
                </a:extLst>
              </a:tr>
              <a:tr h="8426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MF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118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1404.09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4115418096"/>
                  </a:ext>
                </a:extLst>
              </a:tr>
              <a:tr h="8426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CL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127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1640.52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227785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053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6B360-17BC-C56E-4D89-890803B07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BDB2-A3D8-8722-99CC-82282CDD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1653180"/>
          </a:xfrm>
        </p:spPr>
        <p:txBody>
          <a:bodyPr/>
          <a:lstStyle/>
          <a:p>
            <a:r>
              <a:rPr lang="en-US" dirty="0"/>
              <a:t>Future Work to improve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E678C-9873-BA75-7D07-6DD8FD869A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3" y="2754313"/>
            <a:ext cx="8281987" cy="370485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Use Variance Inflation Factor (VIF) and Information Value (IV) to further narrow down the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build a more accurate regression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8BAA-E66D-93B0-6411-B14265030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2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9A40B-EBF0-F35B-37E2-F5B6E0D43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5F74-DF69-B27A-DD0C-1353CF80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1653180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EF4CC-2C98-EB49-E102-5ED0E9EC3C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3" y="2754313"/>
            <a:ext cx="8281987" cy="37048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Output file - Clients Selected by Actual Revenue</a:t>
            </a:r>
          </a:p>
          <a:p>
            <a:pPr marL="1085850" lvl="1" indent="-342900"/>
            <a:r>
              <a:rPr lang="en-US" dirty="0"/>
              <a:t>Actual Product – It is the product we select if we use the revenue from the given data (original revenue)</a:t>
            </a:r>
          </a:p>
          <a:p>
            <a:pPr marL="1085850" lvl="1" indent="-342900"/>
            <a:r>
              <a:rPr lang="en-US" dirty="0"/>
              <a:t>Actual Revenue – It is the original revenue from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Output file - Clients Selected by Predicted Revenue</a:t>
            </a:r>
          </a:p>
          <a:p>
            <a:pPr marL="1085850" lvl="1" indent="-342900"/>
            <a:r>
              <a:rPr lang="en-US" dirty="0"/>
              <a:t>Predicted Product – It is the product we select if we use the revenue from the regression model</a:t>
            </a:r>
          </a:p>
          <a:p>
            <a:pPr marL="1085850" lvl="1" indent="-342900"/>
            <a:r>
              <a:rPr lang="en-US" dirty="0"/>
              <a:t>Predicted Revenue – It is the revenue from the regression model</a:t>
            </a:r>
          </a:p>
          <a:p>
            <a:pPr marL="342900" indent="-34290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1C132-7B9D-1074-D48D-8114D053B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581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731" y="876301"/>
            <a:ext cx="4949368" cy="337185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0BC280-7B2C-E474-AD18-9551060CF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3732" y="4095751"/>
            <a:ext cx="4949366" cy="1993900"/>
          </a:xfrm>
        </p:spPr>
        <p:txBody>
          <a:bodyPr/>
          <a:lstStyle/>
          <a:p>
            <a:r>
              <a:rPr lang="en-US" dirty="0"/>
              <a:t>Kartik Chopra</a:t>
            </a:r>
          </a:p>
          <a:p>
            <a:r>
              <a:rPr lang="en-US" dirty="0" err="1"/>
              <a:t>Kartik@u.</a:t>
            </a:r>
            <a:r>
              <a:rPr lang="en-US" err="1"/>
              <a:t>nus</a:t>
            </a:r>
            <a:r>
              <a:rPr lang="en-US"/>
              <a:t>.edu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3FBA-EC36-F4DC-A25A-453D9702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88A2-E914-815C-661F-1399C3A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7" y="1063416"/>
            <a:ext cx="5393901" cy="1717884"/>
          </a:xfrm>
        </p:spPr>
        <p:txBody>
          <a:bodyPr anchor="t"/>
          <a:lstStyle/>
          <a:p>
            <a:r>
              <a:rPr lang="en-US" dirty="0"/>
              <a:t>Agenda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6C5F0-EDFB-3E80-40C5-F4D4D08AC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 fontScale="77500" lnSpcReduction="20000"/>
          </a:bodyPr>
          <a:lstStyle/>
          <a:p>
            <a:r>
              <a:rPr lang="en-US" dirty="0"/>
              <a:t>Objective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Model Deep Dive</a:t>
            </a:r>
          </a:p>
          <a:p>
            <a:r>
              <a:rPr lang="en-US" dirty="0"/>
              <a:t>Some Numbers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Appendix</a:t>
            </a:r>
          </a:p>
        </p:txBody>
      </p:sp>
      <p:pic>
        <p:nvPicPr>
          <p:cNvPr id="34" name="Content Placeholder 22" descr="Scientists in lab">
            <a:extLst>
              <a:ext uri="{FF2B5EF4-FFF2-40B4-BE49-F238E27FC236}">
                <a16:creationId xmlns:a16="http://schemas.microsoft.com/office/drawing/2014/main" id="{9E4D4191-282B-E07E-4C6D-AD1D7B7D471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1688" y="1063415"/>
            <a:ext cx="3932462" cy="466618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165318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3108E-9DDD-77B4-D7B1-3273511393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3" y="2754313"/>
            <a:ext cx="8281987" cy="370485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To build three propensity models (classification) to identify customers who are likely to buy </a:t>
            </a:r>
          </a:p>
          <a:p>
            <a:pPr marL="1143000" lvl="1" indent="-400050">
              <a:buFont typeface="+mj-lt"/>
              <a:buAutoNum type="romanLcPeriod"/>
            </a:pPr>
            <a:r>
              <a:rPr lang="en-US" dirty="0"/>
              <a:t>Credit Cards (CC)</a:t>
            </a:r>
          </a:p>
          <a:p>
            <a:pPr marL="1143000" lvl="1" indent="-400050">
              <a:buFont typeface="+mj-lt"/>
              <a:buAutoNum type="romanLcPeriod"/>
            </a:pPr>
            <a:r>
              <a:rPr lang="en-US" dirty="0"/>
              <a:t>Mutual Funds (MF)</a:t>
            </a:r>
          </a:p>
          <a:p>
            <a:pPr marL="1143000" lvl="1" indent="-400050">
              <a:buFont typeface="+mj-lt"/>
              <a:buAutoNum type="romanLcPeriod"/>
            </a:pPr>
            <a:r>
              <a:rPr lang="en-US" dirty="0"/>
              <a:t>Customer Loans (CL)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also maximize the revenue from these clients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68C3-17EF-2DF3-BD85-48A72C73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1ECE-E6B1-B48F-7AFC-782FD8811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165318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D97E2-0D6D-7D89-BEA3-2C06EEC3A0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3" y="2754313"/>
            <a:ext cx="8281987" cy="370485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Data Loading and Cleaning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We load the dataset first and clean the data.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Fill the NAs with 0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Convert any categorical variables to one hot encoded values (Sex)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 Selection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We generate a correlation matrix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We remove the features with high correlation – Remove 5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E8C98-1702-BFFA-F96C-E554A38F2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63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5D38D-1240-A141-E31A-1DFA9092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BE3A-5ED4-2835-5F3F-F85489E51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165318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DE043-351F-DA63-6D3B-0812951E45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3" y="2754313"/>
            <a:ext cx="8281987" cy="370485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Model Preparation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We split the data into training and test set with an 80/20 split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We train 3 models for the 3 products – CC, MF, CL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We also train 3 regression models to predict the revenue of the customers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We use KS Statistic to check the model discrimination and generate deciles to see the top deciles that capture the responders (Model Evaluation)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5A0F-3EE0-EA40-FD34-008E7325C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3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88BAC-5467-0898-1B04-AB7398F7E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8516-9724-0914-0093-AE5EF7A2E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165318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71640-0E5A-A7FA-00ED-160A982448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3" y="2754313"/>
            <a:ext cx="8281987" cy="370485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Client Selection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Once we have all our predictions, we used the predicted probability to select the clients.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For each product, we used the top 15% of probabilities for choosing the clients (Based on the constraints given)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As there is a constraint to only offer 1 product to 1 client, we assess the overlapping clients to see which product to offer.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US" dirty="0"/>
              <a:t>We do this by taking the maximum revenue possible across all products for that client.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16CD-7F27-54E7-3B83-581DA13DC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6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2DA08-78A6-83B2-F0DB-816AB8D3B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CF7B0-D703-B32B-AB9C-6ED62137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en-US" dirty="0"/>
              <a:t>Model Deep 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E660D-20C3-D51D-743E-29F83B372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2149928"/>
            <a:ext cx="4926096" cy="40285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propensity models, we develop 3 </a:t>
            </a:r>
            <a:r>
              <a:rPr lang="en-US" dirty="0" err="1"/>
              <a:t>XgBoost</a:t>
            </a:r>
            <a:r>
              <a:rPr lang="en-US" dirty="0"/>
              <a:t> models as –</a:t>
            </a:r>
          </a:p>
          <a:p>
            <a:pPr marL="1028700" lvl="1"/>
            <a:r>
              <a:rPr lang="en-US" dirty="0"/>
              <a:t>They handle non-linear data</a:t>
            </a:r>
          </a:p>
          <a:p>
            <a:pPr marL="1028700" lvl="1"/>
            <a:r>
              <a:rPr lang="en-US" dirty="0"/>
              <a:t>They are good at handling high-dimensional data</a:t>
            </a:r>
          </a:p>
          <a:p>
            <a:pPr marL="1028700" lvl="1"/>
            <a:r>
              <a:rPr lang="en-US" dirty="0"/>
              <a:t>They work with missing data as well but we had already cleaned 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B7CB7-39D3-20F6-BD2D-EDE4AD97B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5103" y="2149892"/>
            <a:ext cx="4926097" cy="4028622"/>
          </a:xfrm>
        </p:spPr>
        <p:txBody>
          <a:bodyPr/>
          <a:lstStyle/>
          <a:p>
            <a:r>
              <a:rPr lang="en-US" dirty="0"/>
              <a:t>For regression model, we develop 3 Linear Regression models as –</a:t>
            </a:r>
          </a:p>
          <a:p>
            <a:pPr lvl="1"/>
            <a:r>
              <a:rPr lang="en-US" dirty="0"/>
              <a:t>It is the simplest form of regression</a:t>
            </a:r>
          </a:p>
          <a:p>
            <a:pPr lvl="1"/>
            <a:r>
              <a:rPr lang="en-US" dirty="0"/>
              <a:t>It is interpretable </a:t>
            </a:r>
          </a:p>
          <a:p>
            <a:pPr lvl="1"/>
            <a:r>
              <a:rPr lang="en-US" dirty="0"/>
              <a:t>Training an </a:t>
            </a:r>
            <a:r>
              <a:rPr lang="en-US" dirty="0" err="1"/>
              <a:t>XgBoost</a:t>
            </a:r>
            <a:r>
              <a:rPr lang="en-US" dirty="0"/>
              <a:t> regressor would be an overkill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EEE2B-2D34-B60E-C8EA-C461F5DE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6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ED15F-7E63-8B84-19E7-6C2CF1AA9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693E4D-1500-EF50-A3F0-0C6618AA6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en-US" dirty="0"/>
              <a:t>Model Deep 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86C0C-46B1-69DA-9CD2-A2CFA37A1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2149928"/>
            <a:ext cx="10464574" cy="40285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SHAP to check the top contributing features for each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4FA1C-7DF4-C188-0FA6-1121B73F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B03049-FAF6-C167-3F65-1C77196FEE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9" r="744"/>
          <a:stretch/>
        </p:blipFill>
        <p:spPr>
          <a:xfrm>
            <a:off x="553719" y="2744433"/>
            <a:ext cx="3106421" cy="3434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2D2F5E-048D-9B1A-931E-816C72AA8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550" y="2716403"/>
            <a:ext cx="3169920" cy="3462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DE5D5D-D697-8C9D-980C-4305B6AF0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294" y="2716403"/>
            <a:ext cx="3170205" cy="3462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0E2616-4779-8F1F-6A07-BA31AD1762C8}"/>
              </a:ext>
            </a:extLst>
          </p:cNvPr>
          <p:cNvSpPr txBox="1"/>
          <p:nvPr/>
        </p:nvSpPr>
        <p:spPr>
          <a:xfrm>
            <a:off x="1286692" y="617851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 Card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1C2574-A92F-897A-23F4-2F000FD6C97A}"/>
              </a:ext>
            </a:extLst>
          </p:cNvPr>
          <p:cNvSpPr txBox="1"/>
          <p:nvPr/>
        </p:nvSpPr>
        <p:spPr>
          <a:xfrm>
            <a:off x="4748534" y="617851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Mutual Fund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71B377-AC52-AFF4-F7FD-E2B2199893DD}"/>
              </a:ext>
            </a:extLst>
          </p:cNvPr>
          <p:cNvSpPr txBox="1"/>
          <p:nvPr/>
        </p:nvSpPr>
        <p:spPr>
          <a:xfrm>
            <a:off x="8283384" y="6178513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Customer Loan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5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4D2B-B4C5-0BDC-6FFF-AFC377EF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90F49-A8D0-41AB-523B-4EAF1108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en-US" dirty="0"/>
              <a:t>Model Deep 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63E02-CBFB-CC40-4C24-BA07F3CE9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4043" y="2123802"/>
            <a:ext cx="10385472" cy="508363"/>
          </a:xfrm>
        </p:spPr>
        <p:txBody>
          <a:bodyPr/>
          <a:lstStyle/>
          <a:p>
            <a:pPr algn="ctr"/>
            <a:r>
              <a:rPr lang="en-US" dirty="0"/>
              <a:t>Model Evaluation using KS Statistic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68D52-D54C-9191-D4E0-1F1EE24F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911F19-0020-CB49-50C0-7A701202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558026"/>
            <a:ext cx="4576352" cy="1667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B62C0F-D94C-9952-E5F5-A42565414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920" y="2558026"/>
            <a:ext cx="4515394" cy="166778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84BB073-78A8-E8FB-0B71-B9AE5E099F2A}"/>
              </a:ext>
            </a:extLst>
          </p:cNvPr>
          <p:cNvSpPr txBox="1">
            <a:spLocks/>
          </p:cNvSpPr>
          <p:nvPr/>
        </p:nvSpPr>
        <p:spPr>
          <a:xfrm>
            <a:off x="898781" y="4229073"/>
            <a:ext cx="4184847" cy="50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dirty="0"/>
              <a:t>Training Set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8EE4085-641A-6A73-B1BB-F78C02620E6F}"/>
              </a:ext>
            </a:extLst>
          </p:cNvPr>
          <p:cNvSpPr txBox="1">
            <a:spLocks/>
          </p:cNvSpPr>
          <p:nvPr/>
        </p:nvSpPr>
        <p:spPr>
          <a:xfrm>
            <a:off x="6002193" y="4229073"/>
            <a:ext cx="4184847" cy="50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dirty="0"/>
              <a:t>Test Set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8D7C4A7-A420-BC24-92E7-12197DD63984}"/>
              </a:ext>
            </a:extLst>
          </p:cNvPr>
          <p:cNvSpPr txBox="1">
            <a:spLocks/>
          </p:cNvSpPr>
          <p:nvPr/>
        </p:nvSpPr>
        <p:spPr>
          <a:xfrm>
            <a:off x="725213" y="4849585"/>
            <a:ext cx="10385472" cy="1712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KS Statistics and Deciles, for training set, top 3 deciles capture 100% of the events and is validated through the test set also.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3 deciles capturing 100% is very idealistic (but we can make this assumption as the data may be synthetic)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02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CFA53FE-7FFB-4B01-8329-4A11334925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F9574-7A06-4C8D-A3A0-6246119CBA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B3ADB7-DE74-4AAA-B54E-3DA3F0193F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Fission presentation</Template>
  <TotalTime>361</TotalTime>
  <Words>615</Words>
  <Application>Microsoft Office PowerPoint</Application>
  <PresentationFormat>Widescreen</PresentationFormat>
  <Paragraphs>119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Biome</vt:lpstr>
      <vt:lpstr>Calibri</vt:lpstr>
      <vt:lpstr>Century Gothic</vt:lpstr>
      <vt:lpstr>Wingdings 3</vt:lpstr>
      <vt:lpstr>Ion</vt:lpstr>
      <vt:lpstr>Propensity Modeling Assignment</vt:lpstr>
      <vt:lpstr>Agenda </vt:lpstr>
      <vt:lpstr>Objective</vt:lpstr>
      <vt:lpstr>Methodology</vt:lpstr>
      <vt:lpstr>Methodology</vt:lpstr>
      <vt:lpstr>Methodology</vt:lpstr>
      <vt:lpstr>Model Deep Dive</vt:lpstr>
      <vt:lpstr>Model Deep Dive</vt:lpstr>
      <vt:lpstr>Model Deep Dive</vt:lpstr>
      <vt:lpstr>Some Numbers</vt:lpstr>
      <vt:lpstr>Future Work to improve the model</vt:lpstr>
      <vt:lpstr>Appendix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Kartik Chopra</dc:creator>
  <cp:lastModifiedBy>Kartik Chopra</cp:lastModifiedBy>
  <cp:revision>8</cp:revision>
  <dcterms:created xsi:type="dcterms:W3CDTF">2025-03-23T03:00:48Z</dcterms:created>
  <dcterms:modified xsi:type="dcterms:W3CDTF">2025-03-23T10:44:01Z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